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9.jpg" ContentType="image/jpe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686" r:id="rId2"/>
  </p:sldMasterIdLst>
  <p:notesMasterIdLst>
    <p:notesMasterId r:id="rId21"/>
  </p:notesMasterIdLst>
  <p:handoutMasterIdLst>
    <p:handoutMasterId r:id="rId22"/>
  </p:handoutMasterIdLst>
  <p:sldIdLst>
    <p:sldId id="355" r:id="rId3"/>
    <p:sldId id="587" r:id="rId4"/>
    <p:sldId id="564" r:id="rId5"/>
    <p:sldId id="591" r:id="rId6"/>
    <p:sldId id="594" r:id="rId7"/>
    <p:sldId id="595" r:id="rId8"/>
    <p:sldId id="601" r:id="rId9"/>
    <p:sldId id="599" r:id="rId10"/>
    <p:sldId id="598" r:id="rId11"/>
    <p:sldId id="607" r:id="rId12"/>
    <p:sldId id="605" r:id="rId13"/>
    <p:sldId id="619" r:id="rId14"/>
    <p:sldId id="610" r:id="rId15"/>
    <p:sldId id="604" r:id="rId16"/>
    <p:sldId id="626" r:id="rId17"/>
    <p:sldId id="571" r:id="rId18"/>
    <p:sldId id="627" r:id="rId19"/>
    <p:sldId id="620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96E"/>
    <a:srgbClr val="DEE8EA"/>
    <a:srgbClr val="BCC7DC"/>
    <a:srgbClr val="ABCDDC"/>
    <a:srgbClr val="CBBEC1"/>
    <a:srgbClr val="336699"/>
    <a:srgbClr val="87A3AB"/>
    <a:srgbClr val="808080"/>
    <a:srgbClr val="4D4D4D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515" autoAdjust="0"/>
    <p:restoredTop sz="75161" autoAdjust="0"/>
  </p:normalViewPr>
  <p:slideViewPr>
    <p:cSldViewPr>
      <p:cViewPr varScale="1">
        <p:scale>
          <a:sx n="87" d="100"/>
          <a:sy n="87" d="100"/>
        </p:scale>
        <p:origin x="192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2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058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38475" cy="465138"/>
          </a:xfrm>
          <a:prstGeom prst="rect">
            <a:avLst/>
          </a:prstGeom>
        </p:spPr>
        <p:txBody>
          <a:bodyPr vert="horz" lIns="91389" tIns="45693" rIns="91389" bIns="4569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2" y="1"/>
            <a:ext cx="3038475" cy="465138"/>
          </a:xfrm>
          <a:prstGeom prst="rect">
            <a:avLst/>
          </a:prstGeom>
        </p:spPr>
        <p:txBody>
          <a:bodyPr vert="horz" lIns="91389" tIns="45693" rIns="91389" bIns="45693" rtlCol="0"/>
          <a:lstStyle>
            <a:lvl1pPr algn="r">
              <a:defRPr sz="1200"/>
            </a:lvl1pPr>
          </a:lstStyle>
          <a:p>
            <a:fld id="{49EED9B8-A90B-4598-9529-3571B63B4B34}" type="datetimeFigureOut">
              <a:rPr lang="en-US" smtClean="0"/>
              <a:pPr/>
              <a:t>2018/03/28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29675"/>
            <a:ext cx="3038475" cy="465138"/>
          </a:xfrm>
          <a:prstGeom prst="rect">
            <a:avLst/>
          </a:prstGeom>
        </p:spPr>
        <p:txBody>
          <a:bodyPr vert="horz" lIns="91389" tIns="45693" rIns="91389" bIns="4569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2" y="8829675"/>
            <a:ext cx="3038475" cy="465138"/>
          </a:xfrm>
          <a:prstGeom prst="rect">
            <a:avLst/>
          </a:prstGeom>
        </p:spPr>
        <p:txBody>
          <a:bodyPr vert="horz" lIns="91389" tIns="45693" rIns="91389" bIns="45693" rtlCol="0" anchor="b"/>
          <a:lstStyle>
            <a:lvl1pPr algn="r">
              <a:defRPr sz="1200"/>
            </a:lvl1pPr>
          </a:lstStyle>
          <a:p>
            <a:fld id="{EDDAD8A5-013A-4C92-971F-5617735BF7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272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38475" cy="465138"/>
          </a:xfrm>
          <a:prstGeom prst="rect">
            <a:avLst/>
          </a:prstGeom>
        </p:spPr>
        <p:txBody>
          <a:bodyPr vert="horz" lIns="91389" tIns="45693" rIns="91389" bIns="4569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2" y="1"/>
            <a:ext cx="3038475" cy="465138"/>
          </a:xfrm>
          <a:prstGeom prst="rect">
            <a:avLst/>
          </a:prstGeom>
        </p:spPr>
        <p:txBody>
          <a:bodyPr vert="horz" lIns="91389" tIns="45693" rIns="91389" bIns="45693" rtlCol="0"/>
          <a:lstStyle>
            <a:lvl1pPr algn="r">
              <a:defRPr sz="1200"/>
            </a:lvl1pPr>
          </a:lstStyle>
          <a:p>
            <a:fld id="{5CC09D4B-4C88-4F1C-9044-0EE1A252A597}" type="datetimeFigureOut">
              <a:rPr lang="en-US" smtClean="0"/>
              <a:pPr/>
              <a:t>2018/03/28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9" tIns="45693" rIns="91389" bIns="4569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8" y="4416428"/>
            <a:ext cx="5607050" cy="4183063"/>
          </a:xfrm>
          <a:prstGeom prst="rect">
            <a:avLst/>
          </a:prstGeom>
        </p:spPr>
        <p:txBody>
          <a:bodyPr vert="horz" lIns="91389" tIns="45693" rIns="91389" bIns="4569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675"/>
            <a:ext cx="3038475" cy="465138"/>
          </a:xfrm>
          <a:prstGeom prst="rect">
            <a:avLst/>
          </a:prstGeom>
        </p:spPr>
        <p:txBody>
          <a:bodyPr vert="horz" lIns="91389" tIns="45693" rIns="91389" bIns="4569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2" y="8829675"/>
            <a:ext cx="3038475" cy="465138"/>
          </a:xfrm>
          <a:prstGeom prst="rect">
            <a:avLst/>
          </a:prstGeom>
        </p:spPr>
        <p:txBody>
          <a:bodyPr vert="horz" lIns="91389" tIns="45693" rIns="91389" bIns="45693" rtlCol="0" anchor="b"/>
          <a:lstStyle>
            <a:lvl1pPr algn="r">
              <a:defRPr sz="1200"/>
            </a:lvl1pPr>
          </a:lstStyle>
          <a:p>
            <a:fld id="{ECEC40E0-7A83-4528-8B33-E487DCE0C0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32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223E0-F50B-4877-9948-93195193EA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•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C40E0-7A83-4528-8B33-E487DCE0C0B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69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3012">
              <a:spcBef>
                <a:spcPct val="30000"/>
              </a:spcBef>
              <a:tabLst>
                <a:tab pos="703875" algn="l"/>
                <a:tab pos="1409280" algn="l"/>
                <a:tab pos="2113156" algn="l"/>
                <a:tab pos="2817031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6117" indent="-275429" defTabSz="863012">
              <a:spcBef>
                <a:spcPct val="30000"/>
              </a:spcBef>
              <a:tabLst>
                <a:tab pos="703875" algn="l"/>
                <a:tab pos="1409280" algn="l"/>
                <a:tab pos="2113156" algn="l"/>
                <a:tab pos="2817031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1717" indent="-220343" defTabSz="863012">
              <a:spcBef>
                <a:spcPct val="30000"/>
              </a:spcBef>
              <a:tabLst>
                <a:tab pos="703875" algn="l"/>
                <a:tab pos="1409280" algn="l"/>
                <a:tab pos="2113156" algn="l"/>
                <a:tab pos="2817031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2404" indent="-220343" defTabSz="863012">
              <a:spcBef>
                <a:spcPct val="30000"/>
              </a:spcBef>
              <a:tabLst>
                <a:tab pos="703875" algn="l"/>
                <a:tab pos="1409280" algn="l"/>
                <a:tab pos="2113156" algn="l"/>
                <a:tab pos="2817031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3092" indent="-220343" defTabSz="863012">
              <a:spcBef>
                <a:spcPct val="30000"/>
              </a:spcBef>
              <a:tabLst>
                <a:tab pos="703875" algn="l"/>
                <a:tab pos="1409280" algn="l"/>
                <a:tab pos="2113156" algn="l"/>
                <a:tab pos="2817031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23778" indent="-220343" defTabSz="863012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03875" algn="l"/>
                <a:tab pos="1409280" algn="l"/>
                <a:tab pos="2113156" algn="l"/>
                <a:tab pos="2817031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64466" indent="-220343" defTabSz="863012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03875" algn="l"/>
                <a:tab pos="1409280" algn="l"/>
                <a:tab pos="2113156" algn="l"/>
                <a:tab pos="2817031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05152" indent="-220343" defTabSz="863012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03875" algn="l"/>
                <a:tab pos="1409280" algn="l"/>
                <a:tab pos="2113156" algn="l"/>
                <a:tab pos="2817031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45839" indent="-220343" defTabSz="863012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03875" algn="l"/>
                <a:tab pos="1409280" algn="l"/>
                <a:tab pos="2113156" algn="l"/>
                <a:tab pos="2817031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Pct val="45000"/>
            </a:pPr>
            <a:fld id="{FC700D0D-0439-4F8A-9D92-FF7689DFB0C2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  <a:buSzPct val="45000"/>
              </a:pPr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367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C40E0-7A83-4528-8B33-E487DCE0C0B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97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C40E0-7A83-4528-8B33-E487DCE0C0B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240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C40E0-7A83-4528-8B33-E487DCE0C0B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830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C40E0-7A83-4528-8B33-E487DCE0C0B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299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C40E0-7A83-4528-8B33-E487DCE0C0B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52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857" indent="-28571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2857" indent="-228571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9999" indent="-228571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142" indent="-228571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285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427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8570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5712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0A1DC23-BA7D-4466-92B7-CA94F3F7D376}" type="slidenum">
              <a:rPr lang="en-US" altLang="en-US" smtClean="0">
                <a:solidFill>
                  <a:srgbClr val="000000"/>
                </a:solidFill>
              </a:rPr>
              <a:pPr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484" name="Notes Placeholder 1"/>
          <p:cNvSpPr>
            <a:spLocks noGrp="1"/>
          </p:cNvSpPr>
          <p:nvPr/>
        </p:nvSpPr>
        <p:spPr bwMode="auto">
          <a:xfrm>
            <a:off x="703264" y="4422776"/>
            <a:ext cx="5616575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50" tIns="47026" rIns="94050" bIns="47026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414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98638" y="282575"/>
            <a:ext cx="3441700" cy="2581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9206" indent="-287302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2380" indent="-230159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4285" indent="-230159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76189" indent="-230159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33332" indent="-2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90475" indent="-2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47617" indent="-2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04760" indent="-2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F364346-45FF-4B3C-B9F7-AFC66B43A062}" type="slidenum">
              <a:rPr lang="en-CA" altLang="en-US" smtClean="0"/>
              <a:pPr/>
              <a:t>10</a:t>
            </a:fld>
            <a:endParaRPr lang="en-CA" altLang="en-US"/>
          </a:p>
        </p:txBody>
      </p:sp>
      <p:sp>
        <p:nvSpPr>
          <p:cNvPr id="24580" name="Notes Placeholder 1"/>
          <p:cNvSpPr>
            <a:spLocks noGrp="1"/>
          </p:cNvSpPr>
          <p:nvPr/>
        </p:nvSpPr>
        <p:spPr bwMode="auto">
          <a:xfrm>
            <a:off x="703264" y="4422776"/>
            <a:ext cx="5616575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50" tIns="47026" rIns="94050" bIns="47026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4581" name="Notes Placeholder 1"/>
          <p:cNvSpPr>
            <a:spLocks noGrp="1"/>
          </p:cNvSpPr>
          <p:nvPr/>
        </p:nvSpPr>
        <p:spPr bwMode="auto">
          <a:xfrm>
            <a:off x="703264" y="4422776"/>
            <a:ext cx="5616575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50" tIns="47026" rIns="94050" bIns="47026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883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C40E0-7A83-4528-8B33-E487DCE0C0B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710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7B83-0588-457D-891E-30FABE9AA4CE}" type="datetime1">
              <a:rPr lang="en-US" smtClean="0"/>
              <a:t>2018/03/28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471D-743F-4A54-B334-83EC105EB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E9B0-2CF5-4145-95D0-D2E0ED879E13}" type="datetime1">
              <a:rPr lang="en-US" smtClean="0"/>
              <a:t>2018/03/28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471D-743F-4A54-B334-83EC105EB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1319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E9B0-2CF5-4145-95D0-D2E0ED879E13}" type="datetime1">
              <a:rPr lang="en-US" smtClean="0"/>
              <a:t>2018/03/28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471D-743F-4A54-B334-83EC105EB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9253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E9B0-2CF5-4145-95D0-D2E0ED879E13}" type="datetime1">
              <a:rPr lang="en-US" smtClean="0"/>
              <a:t>2018/03/28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471D-743F-4A54-B334-83EC105EB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0022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E9B0-2CF5-4145-95D0-D2E0ED879E13}" type="datetime1">
              <a:rPr lang="en-US" smtClean="0"/>
              <a:t>2018/03/28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471D-743F-4A54-B334-83EC105EB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5587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7B83-0588-457D-891E-30FABE9AA4CE}" type="datetime1">
              <a:rPr lang="en-US" smtClean="0"/>
              <a:t>2018/03/28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471D-743F-4A54-B334-83EC105EB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37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E9B0-2CF5-4145-95D0-D2E0ED879E13}" type="datetime1">
              <a:rPr lang="en-US" smtClean="0"/>
              <a:t>2018/03/28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471D-743F-4A54-B334-83EC105EB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0514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E9B0-2CF5-4145-95D0-D2E0ED879E13}" type="datetime1">
              <a:rPr lang="en-US" smtClean="0"/>
              <a:t>2018/03/28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471D-743F-4A54-B334-83EC105EB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3166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E9B0-2CF5-4145-95D0-D2E0ED879E13}" type="datetime1">
              <a:rPr lang="en-US" smtClean="0"/>
              <a:t>2018/03/28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471D-743F-4A54-B334-83EC105EB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9646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E9B0-2CF5-4145-95D0-D2E0ED879E13}" type="datetime1">
              <a:rPr lang="en-US" smtClean="0"/>
              <a:t>2018/03/28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471D-743F-4A54-B334-83EC105EB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7134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C275-B4AD-493D-B92F-9B50347E1608}" type="datetime1">
              <a:rPr lang="en-US" smtClean="0"/>
              <a:t>2018/03/28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196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2F185-030E-4275-B17D-22F0508124D8}" type="datetime1">
              <a:rPr lang="en-US" smtClean="0"/>
              <a:t>2018/03/28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71448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1172-013E-48FF-A8A8-9E6329C41859}" type="datetime1">
              <a:rPr lang="en-US" smtClean="0"/>
              <a:t>2018/03/28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E7D6-00FC-4F05-8D68-6F69D83B91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752600"/>
            <a:ext cx="8229600" cy="4267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3524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175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D08C-8F53-4B4B-BA33-193479457F39}" type="datetimeFigureOut">
              <a:rPr lang="en-US" smtClean="0"/>
              <a:t>2018/03/28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6554-EA19-4056-8546-A0A54930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2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C275-B4AD-493D-B92F-9B50347E1608}" type="datetime1">
              <a:rPr lang="en-US" smtClean="0"/>
              <a:t>2018/03/28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223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2F185-030E-4275-B17D-22F0508124D8}" type="datetime1">
              <a:rPr lang="en-US" smtClean="0"/>
              <a:t>2018/03/28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14780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err="1"/>
              <a:t>levl</a:t>
            </a:r>
            <a:endParaRPr lang="en-US" dirty="0"/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EE9B0-2CF5-4145-95D0-D2E0ED879E13}" type="datetime1">
              <a:rPr lang="en-US" smtClean="0"/>
              <a:t>2018/03/28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5471D-743F-4A54-B334-83EC105EBC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anner4-color-version-e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15159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84" r:id="rId2"/>
    <p:sldLayoutId id="2147483685" r:id="rId3"/>
    <p:sldLayoutId id="2147483660" r:id="rId4"/>
    <p:sldLayoutId id="2147483681" r:id="rId5"/>
    <p:sldLayoutId id="2147483682" r:id="rId6"/>
    <p:sldLayoutId id="2147483683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EE9B0-2CF5-4145-95D0-D2E0ED879E13}" type="datetime1">
              <a:rPr lang="en-US" smtClean="0"/>
              <a:t>2018/03/28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5471D-743F-4A54-B334-83EC105EBC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anner4-color-version-e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151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85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66799" y="3084209"/>
            <a:ext cx="7010400" cy="23622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Presentation for Minister of Veterans Affairs Mental Health Advisory Group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628101"/>
            <a:ext cx="9144000" cy="16386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alt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CAF / VAC Joint </a:t>
            </a:r>
            <a:br>
              <a:rPr lang="en-CA" alt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alt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Suicide Prevention Strategy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24242" y="5181600"/>
            <a:ext cx="46955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Alexandra Heber MD FRCPC CCPE</a:t>
            </a:r>
          </a:p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Chief Psychiatrist,</a:t>
            </a:r>
          </a:p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Veterans Affairs Canada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0927" y="4265309"/>
            <a:ext cx="2167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Book Antiqua" panose="02040602050305030304" pitchFamily="18" charset="0"/>
              </a:rPr>
              <a:t>April 12,  2018</a:t>
            </a:r>
          </a:p>
        </p:txBody>
      </p:sp>
    </p:spTree>
    <p:extLst>
      <p:ext uri="{BB962C8B-B14F-4D97-AF65-F5344CB8AC3E}">
        <p14:creationId xmlns:p14="http://schemas.microsoft.com/office/powerpoint/2010/main" val="2467557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656400" y="2321004"/>
            <a:ext cx="4419599" cy="4418362"/>
          </a:xfrm>
          <a:prstGeom prst="roundRect">
            <a:avLst/>
          </a:prstGeom>
          <a:solidFill>
            <a:srgbClr val="CBB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76200" y="2321004"/>
            <a:ext cx="4419599" cy="4418362"/>
          </a:xfrm>
          <a:prstGeom prst="roundRect">
            <a:avLst/>
          </a:prstGeom>
          <a:solidFill>
            <a:srgbClr val="ABC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6" name="Title 1"/>
          <p:cNvSpPr txBox="1">
            <a:spLocks/>
          </p:cNvSpPr>
          <p:nvPr/>
        </p:nvSpPr>
        <p:spPr bwMode="auto">
          <a:xfrm>
            <a:off x="0" y="152400"/>
            <a:ext cx="91440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3200" b="1" dirty="0">
                <a:solidFill>
                  <a:srgbClr val="002060"/>
                </a:solidFill>
              </a:rPr>
              <a:t>CAF / VAC Joint Strategic Framework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4677" y="2549604"/>
            <a:ext cx="38026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altLang="en-US" sz="2400" b="1" dirty="0">
                <a:latin typeface="Book Antiqua" panose="0204060205030503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Framework provides: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12967" y="2549604"/>
            <a:ext cx="37064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altLang="en-US" sz="2400" b="1" dirty="0">
                <a:latin typeface="Book Antiqua" panose="0204060205030503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Framework accounts</a:t>
            </a:r>
          </a:p>
          <a:p>
            <a:r>
              <a:rPr lang="en-CA" altLang="en-US" sz="2400" b="1" dirty="0">
                <a:latin typeface="Book Antiqua" panose="0204060205030503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for differences in: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399" y="3294742"/>
            <a:ext cx="4267201" cy="3639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0" lvl="1" indent="-35560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000" dirty="0">
                <a:latin typeface="Book Antiqua" panose="0204060205030503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Shared Purpose;</a:t>
            </a:r>
          </a:p>
          <a:p>
            <a:pPr marL="635000" lvl="1" indent="-35560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000" dirty="0">
                <a:latin typeface="Book Antiqua" panose="0204060205030503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Common Guiding Principles;</a:t>
            </a:r>
          </a:p>
          <a:p>
            <a:pPr marL="635000" lvl="1" indent="-35560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000" dirty="0">
                <a:latin typeface="Book Antiqua" panose="0204060205030503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Mutual Strategic Lines of Effort;</a:t>
            </a:r>
          </a:p>
          <a:p>
            <a:pPr marL="635000" lvl="1" indent="-35560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000" dirty="0">
                <a:latin typeface="Book Antiqua" panose="0204060205030503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Guidance on Managing the Transition from CAF member to Civilian (Veteran);</a:t>
            </a:r>
          </a:p>
          <a:p>
            <a:pPr marL="635000" lvl="1" indent="-35560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000" dirty="0">
                <a:latin typeface="Book Antiqua" panose="0204060205030503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Alignment with </a:t>
            </a:r>
            <a:r>
              <a:rPr lang="en-CA" altLang="en-US" sz="2000" dirty="0" err="1">
                <a:latin typeface="Book Antiqua" panose="0204060205030503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GoC</a:t>
            </a:r>
            <a:r>
              <a:rPr lang="en-CA" altLang="en-US" sz="2000" dirty="0">
                <a:latin typeface="Book Antiqua" panose="0204060205030503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Initiatives on SP and MH.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58520" y="3723887"/>
            <a:ext cx="4215359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0" indent="-35560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000" dirty="0">
                <a:latin typeface="Book Antiqua" panose="0204060205030503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Legislative mandates and regulations;</a:t>
            </a:r>
          </a:p>
          <a:p>
            <a:pPr marL="635000" indent="-35560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000" dirty="0">
                <a:latin typeface="Book Antiqua" panose="0204060205030503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Distinctive populations;</a:t>
            </a:r>
          </a:p>
          <a:p>
            <a:pPr marL="635000" indent="-35560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000" dirty="0">
                <a:latin typeface="Book Antiqua" panose="0204060205030503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Unique needs of CAF Members &amp; Veterans;</a:t>
            </a:r>
          </a:p>
          <a:p>
            <a:pPr marL="635000" indent="-35560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000" dirty="0">
                <a:latin typeface="Book Antiqua" panose="0204060205030503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Separate systems of mental health care and support.</a:t>
            </a:r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0" y="931784"/>
            <a:ext cx="9144000" cy="1354216"/>
          </a:xfrm>
          <a:prstGeom prst="roundRect">
            <a:avLst/>
          </a:prstGeom>
          <a:solidFill>
            <a:srgbClr val="BCC7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200" y="1143000"/>
            <a:ext cx="9067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altLang="en-US" sz="2400" b="1" dirty="0">
                <a:latin typeface="Book Antiqua" panose="02040602050305030304" pitchFamily="18" charset="0"/>
                <a:cs typeface="Arial" panose="020B0604020202020204" pitchFamily="34" charset="0"/>
              </a:rPr>
              <a:t>Purpose:  </a:t>
            </a:r>
            <a:r>
              <a:rPr lang="en-CA" altLang="en-US" sz="2000" dirty="0">
                <a:latin typeface="Book Antiqua" panose="02040602050305030304" pitchFamily="18" charset="0"/>
                <a:cs typeface="Arial" panose="020B0604020202020204" pitchFamily="34" charset="0"/>
              </a:rPr>
              <a:t>to provide a framework for a comprehensive approach to suicide prevention that provides common guiding principles and directs appropriate coordination for the CAF and VAC.</a:t>
            </a:r>
          </a:p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8100" y="931784"/>
            <a:ext cx="9144000" cy="20474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12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124200"/>
            <a:ext cx="8610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31B27"/>
                </a:solidFill>
                <a:latin typeface="Arial Rounded MT Bold" panose="020F0704030504030204" pitchFamily="34" charset="0"/>
              </a:rPr>
              <a:t>One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>
                <a:latin typeface="Arial Rounded MT Bold" panose="020F0704030504030204" pitchFamily="34" charset="0"/>
              </a:rPr>
              <a:t>Overarching Strategic Framework </a:t>
            </a:r>
            <a:br>
              <a:rPr lang="en-US" dirty="0">
                <a:latin typeface="Arial Rounded MT Bold" panose="020F0704030504030204" pitchFamily="34" charset="0"/>
              </a:rPr>
            </a:br>
            <a:r>
              <a:rPr lang="en-US" dirty="0">
                <a:latin typeface="Arial Rounded MT Bold" panose="020F0704030504030204" pitchFamily="34" charset="0"/>
              </a:rPr>
              <a:t/>
            </a:r>
            <a:br>
              <a:rPr lang="en-US" dirty="0">
                <a:latin typeface="Arial Rounded MT Bold" panose="020F0704030504030204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Two</a:t>
            </a:r>
            <a:r>
              <a:rPr lang="en-US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>
                <a:latin typeface="Arial Rounded MT Bold" panose="020F0704030504030204" pitchFamily="34" charset="0"/>
              </a:rPr>
              <a:t>Action Plans….</a:t>
            </a:r>
            <a:br>
              <a:rPr lang="en-US" dirty="0">
                <a:latin typeface="Arial Rounded MT Bold" panose="020F0704030504030204" pitchFamily="34" charset="0"/>
              </a:rPr>
            </a:br>
            <a:r>
              <a:rPr lang="en-US" dirty="0">
                <a:latin typeface="Arial Rounded MT Bold" panose="020F0704030504030204" pitchFamily="34" charset="0"/>
              </a:rPr>
              <a:t> </a:t>
            </a:r>
            <a:br>
              <a:rPr lang="en-US" dirty="0">
                <a:latin typeface="Arial Rounded MT Bold" panose="020F0704030504030204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Joint</a:t>
            </a:r>
            <a:r>
              <a:rPr lang="en-US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>
                <a:latin typeface="Arial Rounded MT Bold" panose="020F0704030504030204" pitchFamily="34" charset="0"/>
              </a:rPr>
              <a:t> Military-Civilian Transition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E7D6-00FC-4F05-8D68-6F69D83B91B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784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752"/>
            <a:ext cx="4724400" cy="3284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66919" y="914400"/>
            <a:ext cx="3724096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TAKING</a:t>
            </a:r>
          </a:p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4217074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9144001" cy="914400"/>
          </a:xfrm>
        </p:spPr>
        <p:txBody>
          <a:bodyPr>
            <a:normAutofit/>
          </a:bodyPr>
          <a:lstStyle/>
          <a:p>
            <a:pPr algn="ctr"/>
            <a:r>
              <a:rPr lang="en-CA" alt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 Suicide Prevention Strategy Action Plan (SPS AP)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256858" y="1447800"/>
            <a:ext cx="8856662" cy="496887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programs and initiatives are based on the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Determinants of Well-Being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as they affect Veterans and their families;</a:t>
            </a:r>
          </a:p>
          <a:p>
            <a:pPr>
              <a:spcBef>
                <a:spcPts val="12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Action Plan items are the result of: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Review of the scientific literature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Internal and external consultations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(including with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Veteran stakeholder groups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File reviews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Veterans who died by suicide; Participation in activities such as the 2016 Mental Health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Expert Panel on Suicide Prevention in the Canadian Armed Forces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Bef>
                <a:spcPts val="12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Action Plan items organized within the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7 Lines of Effort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the SPS</a:t>
            </a:r>
          </a:p>
          <a:p>
            <a:pPr>
              <a:spcBef>
                <a:spcPts val="12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VAC SPS AP identifies approximately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Action Plan Items associated with suicide prevention; and</a:t>
            </a:r>
          </a:p>
          <a:p>
            <a:pPr>
              <a:spcBef>
                <a:spcPts val="12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VAC SPS AP includes approximately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Items related to the Military to Civilian Transition, most of which are coordinated with the CAF.</a:t>
            </a:r>
          </a:p>
          <a:p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2744" y="6444477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/15</a:t>
            </a:r>
          </a:p>
        </p:txBody>
      </p:sp>
    </p:spTree>
    <p:extLst>
      <p:ext uri="{BB962C8B-B14F-4D97-AF65-F5344CB8AC3E}">
        <p14:creationId xmlns:p14="http://schemas.microsoft.com/office/powerpoint/2010/main" val="1816684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667" t="23128" r="29166" b="10252"/>
          <a:stretch/>
        </p:blipFill>
        <p:spPr>
          <a:xfrm>
            <a:off x="2354424" y="4665"/>
            <a:ext cx="6781800" cy="68800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19400" y="0"/>
            <a:ext cx="914400" cy="154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588" y="4766608"/>
            <a:ext cx="230383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595758"/>
                </a:solidFill>
                <a:latin typeface="Book Antiqua" panose="02040602050305030304" pitchFamily="18" charset="0"/>
              </a:rPr>
              <a:t>CAF / VAC</a:t>
            </a:r>
          </a:p>
          <a:p>
            <a:pPr algn="ctr"/>
            <a:r>
              <a:rPr lang="en-US" sz="2400" b="1" dirty="0">
                <a:solidFill>
                  <a:srgbClr val="595758"/>
                </a:solidFill>
                <a:latin typeface="Book Antiqua" panose="02040602050305030304" pitchFamily="18" charset="0"/>
              </a:rPr>
              <a:t>JOINT</a:t>
            </a:r>
          </a:p>
          <a:p>
            <a:pPr algn="ctr"/>
            <a:r>
              <a:rPr lang="en-US" sz="2400" b="1" dirty="0">
                <a:solidFill>
                  <a:srgbClr val="595758"/>
                </a:solidFill>
                <a:latin typeface="Book Antiqua" panose="02040602050305030304" pitchFamily="18" charset="0"/>
              </a:rPr>
              <a:t>SUICIDE</a:t>
            </a:r>
          </a:p>
          <a:p>
            <a:pPr algn="ctr"/>
            <a:r>
              <a:rPr lang="en-US" sz="2400" b="1" dirty="0">
                <a:solidFill>
                  <a:srgbClr val="595758"/>
                </a:solidFill>
                <a:latin typeface="Book Antiqua" panose="02040602050305030304" pitchFamily="18" charset="0"/>
              </a:rPr>
              <a:t>PREVENTION</a:t>
            </a:r>
          </a:p>
          <a:p>
            <a:pPr algn="ctr"/>
            <a:r>
              <a:rPr lang="en-US" sz="2400" b="1" dirty="0">
                <a:solidFill>
                  <a:srgbClr val="595758"/>
                </a:solidFill>
                <a:latin typeface="Book Antiqua" panose="02040602050305030304" pitchFamily="18" charset="0"/>
              </a:rPr>
              <a:t>STATEGY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8341" y="314742"/>
            <a:ext cx="244169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LINES</a:t>
            </a:r>
          </a:p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</a:p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EFFORT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214" y="2612650"/>
            <a:ext cx="1104884" cy="213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86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3DF088-EC11-4232-87F7-8FF5FC580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CA" sz="4400" b="1" dirty="0">
                <a:solidFill>
                  <a:srgbClr val="2449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Exploring…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2E1444A-B2E0-4CDA-B5DB-8125B19B7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511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lumMod val="85000"/>
              </a:schemeClr>
            </a:gs>
            <a:gs pos="35000">
              <a:schemeClr val="bg1">
                <a:lumMod val="85000"/>
                <a:alpha val="41000"/>
              </a:schemeClr>
            </a:gs>
            <a:gs pos="7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295400" y="76200"/>
            <a:ext cx="6705600" cy="3352800"/>
          </a:xfrm>
          <a:prstGeom prst="roundRect">
            <a:avLst/>
          </a:prstGeom>
          <a:solidFill>
            <a:srgbClr val="87A3AB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14500" y="682447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Book Antiqua" panose="02040602050305030304" pitchFamily="18" charset="0"/>
              </a:rPr>
              <a:t> To learn about and to leverage technology for more effective interventions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5421" y="3052961"/>
            <a:ext cx="2905311" cy="3048000"/>
          </a:xfrm>
          <a:prstGeom prst="roundRect">
            <a:avLst/>
          </a:prstGeom>
          <a:solidFill>
            <a:srgbClr val="CBBEC1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0458" y="3428494"/>
            <a:ext cx="274786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Book Antiqua" panose="02040602050305030304" pitchFamily="18" charset="0"/>
              </a:rPr>
              <a:t>Collaborative</a:t>
            </a:r>
          </a:p>
          <a:p>
            <a:pPr algn="ctr"/>
            <a:r>
              <a:rPr lang="en-US" sz="2800" b="1" dirty="0">
                <a:latin typeface="Book Antiqua" panose="02040602050305030304" pitchFamily="18" charset="0"/>
              </a:rPr>
              <a:t> research </a:t>
            </a:r>
          </a:p>
          <a:p>
            <a:pPr algn="ctr"/>
            <a:r>
              <a:rPr lang="en-US" sz="2800" b="1" dirty="0">
                <a:latin typeface="Book Antiqua" panose="02040602050305030304" pitchFamily="18" charset="0"/>
              </a:rPr>
              <a:t>with DND and</a:t>
            </a:r>
          </a:p>
          <a:p>
            <a:pPr algn="ctr"/>
            <a:r>
              <a:rPr lang="en-US" sz="2800" b="1" dirty="0" err="1">
                <a:latin typeface="Book Antiqua" panose="02040602050305030304" pitchFamily="18" charset="0"/>
              </a:rPr>
              <a:t>Statscan</a:t>
            </a:r>
            <a:r>
              <a:rPr lang="en-US" sz="2800" b="1" dirty="0">
                <a:latin typeface="Book Antiqua" panose="02040602050305030304" pitchFamily="18" charset="0"/>
              </a:rPr>
              <a:t> on</a:t>
            </a:r>
          </a:p>
          <a:p>
            <a:pPr algn="ctr"/>
            <a:r>
              <a:rPr lang="en-US" sz="2800" b="1" dirty="0">
                <a:latin typeface="Book Antiqua" panose="02040602050305030304" pitchFamily="18" charset="0"/>
              </a:rPr>
              <a:t>Veteran suicide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273340" y="3053756"/>
            <a:ext cx="2697873" cy="3048000"/>
          </a:xfrm>
          <a:prstGeom prst="roundRect">
            <a:avLst/>
          </a:prstGeom>
          <a:solidFill>
            <a:srgbClr val="BCC7DC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32896" y="3428493"/>
            <a:ext cx="28208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ook Antiqua" panose="02040602050305030304" pitchFamily="18" charset="0"/>
              </a:rPr>
              <a:t>Exploring</a:t>
            </a:r>
          </a:p>
          <a:p>
            <a:pPr algn="ctr"/>
            <a:r>
              <a:rPr lang="en-US" sz="2800" b="1" dirty="0">
                <a:latin typeface="Book Antiqua" panose="02040602050305030304" pitchFamily="18" charset="0"/>
              </a:rPr>
              <a:t>emerging</a:t>
            </a:r>
          </a:p>
          <a:p>
            <a:pPr algn="ctr"/>
            <a:r>
              <a:rPr lang="en-US" sz="2800" b="1" dirty="0">
                <a:latin typeface="Book Antiqua" panose="02040602050305030304" pitchFamily="18" charset="0"/>
              </a:rPr>
              <a:t>treatments to target</a:t>
            </a:r>
          </a:p>
          <a:p>
            <a:pPr algn="ctr"/>
            <a:r>
              <a:rPr lang="en-US" sz="2800" b="1" dirty="0">
                <a:latin typeface="Book Antiqua" panose="02040602050305030304" pitchFamily="18" charset="0"/>
              </a:rPr>
              <a:t>suicidality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C4D0CA9-987F-403E-A76D-F895953BE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978" y="2667000"/>
            <a:ext cx="2258116" cy="3200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6356E86-A2CE-4B55-A5A8-93E84EB0A309}"/>
              </a:ext>
            </a:extLst>
          </p:cNvPr>
          <p:cNvSpPr txBox="1"/>
          <p:nvPr/>
        </p:nvSpPr>
        <p:spPr>
          <a:xfrm>
            <a:off x="3763652" y="3359259"/>
            <a:ext cx="17690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>
                <a:latin typeface="Book Antiqua" panose="02040602050305030304" pitchFamily="18" charset="0"/>
              </a:rPr>
              <a:t>Women Veterans and suicide</a:t>
            </a:r>
          </a:p>
        </p:txBody>
      </p:sp>
    </p:spTree>
    <p:extLst>
      <p:ext uri="{BB962C8B-B14F-4D97-AF65-F5344CB8AC3E}">
        <p14:creationId xmlns:p14="http://schemas.microsoft.com/office/powerpoint/2010/main" val="1477405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3DF088-EC11-4232-87F7-8FF5FC580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CA" sz="4200" b="1" dirty="0">
                <a:solidFill>
                  <a:srgbClr val="2449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 on the Action Plan</a:t>
            </a:r>
            <a:br>
              <a:rPr lang="en-CA" sz="4200" b="1" dirty="0">
                <a:solidFill>
                  <a:srgbClr val="24496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4000" b="1" dirty="0">
                <a:solidFill>
                  <a:srgbClr val="2449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(see handout)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2E1444A-B2E0-4CDA-B5DB-8125B19B7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927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56 cr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09556"/>
            <a:ext cx="4343400" cy="536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600200" y="5740400"/>
            <a:ext cx="1905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7474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7474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47474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47474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47474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7474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7474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7474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74747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Anonymous Canadian soldier Rwanda 1994</a:t>
            </a:r>
          </a:p>
        </p:txBody>
      </p:sp>
      <p:sp>
        <p:nvSpPr>
          <p:cNvPr id="51204" name="Rectangle 6"/>
          <p:cNvSpPr>
            <a:spLocks noChangeArrowheads="1"/>
          </p:cNvSpPr>
          <p:nvPr/>
        </p:nvSpPr>
        <p:spPr bwMode="auto">
          <a:xfrm>
            <a:off x="1295400" y="3886200"/>
            <a:ext cx="129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7474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7474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47474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47474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47474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7474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7474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7474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74747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2800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5" name="Rectangle 1"/>
          <p:cNvSpPr>
            <a:spLocks noChangeArrowheads="1"/>
          </p:cNvSpPr>
          <p:nvPr/>
        </p:nvSpPr>
        <p:spPr bwMode="auto">
          <a:xfrm>
            <a:off x="564920" y="2844800"/>
            <a:ext cx="262142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7474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7474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47474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47474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47474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7474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7474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7474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7474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3200" b="1" i="1" dirty="0">
                <a:solidFill>
                  <a:srgbClr val="24496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Thank-you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3600" b="1" i="1" dirty="0">
                <a:solidFill>
                  <a:srgbClr val="24496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QUESTIONS?</a:t>
            </a:r>
            <a:endParaRPr lang="en-CA" altLang="en-US" sz="3600" i="1" dirty="0">
              <a:solidFill>
                <a:srgbClr val="24496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65772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0000" t="9480" r="29166" b="1098"/>
          <a:stretch/>
        </p:blipFill>
        <p:spPr>
          <a:xfrm>
            <a:off x="0" y="0"/>
            <a:ext cx="5250655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37913" y="762000"/>
            <a:ext cx="35189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For additional </a:t>
            </a: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information visit </a:t>
            </a: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our website at: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369" y="2895600"/>
            <a:ext cx="3748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https://www.canada.ca/content/dam/dnd-mdn/documents/reports/ 2017/ caf-vac-joint-suicide-prevention-strategy.pdf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781550"/>
            <a:ext cx="2762250" cy="2000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6571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b="9364"/>
          <a:stretch/>
        </p:blipFill>
        <p:spPr>
          <a:xfrm>
            <a:off x="-3635" y="0"/>
            <a:ext cx="914608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410200" y="0"/>
            <a:ext cx="4114800" cy="4495800"/>
          </a:xfrm>
        </p:spPr>
        <p:txBody>
          <a:bodyPr>
            <a:normAutofit/>
          </a:bodyPr>
          <a:lstStyle/>
          <a:p>
            <a:pPr algn="ctr"/>
            <a:r>
              <a:rPr lang="en-US" sz="5200" b="1" dirty="0">
                <a:solidFill>
                  <a:srgbClr val="2449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Blocks</a:t>
            </a:r>
            <a:r>
              <a:rPr lang="en-US" sz="4400" b="1" dirty="0">
                <a:solidFill>
                  <a:srgbClr val="2449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b="1" dirty="0">
                <a:solidFill>
                  <a:srgbClr val="24496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b="1" dirty="0">
                <a:solidFill>
                  <a:srgbClr val="2449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2449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b="1" dirty="0">
                <a:solidFill>
                  <a:srgbClr val="24496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2449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br>
              <a:rPr lang="en-US" sz="3600" b="1" dirty="0">
                <a:solidFill>
                  <a:srgbClr val="24496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b="1" dirty="0">
                <a:solidFill>
                  <a:srgbClr val="2449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900" b="1" dirty="0">
                <a:solidFill>
                  <a:srgbClr val="24496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rgbClr val="2449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Suicide Prevention</a:t>
            </a:r>
            <a:br>
              <a:rPr lang="en-US" sz="5000" b="1" dirty="0">
                <a:solidFill>
                  <a:srgbClr val="24496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rgbClr val="2449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</a:p>
        </p:txBody>
      </p:sp>
    </p:spTree>
    <p:extLst>
      <p:ext uri="{BB962C8B-B14F-4D97-AF65-F5344CB8AC3E}">
        <p14:creationId xmlns:p14="http://schemas.microsoft.com/office/powerpoint/2010/main" val="109512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7200" y="76200"/>
            <a:ext cx="8162729" cy="670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500" t="9481" r="50000" b="72355"/>
          <a:stretch/>
        </p:blipFill>
        <p:spPr>
          <a:xfrm>
            <a:off x="461867" y="985420"/>
            <a:ext cx="3640015" cy="175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7500" t="27644" r="50000" b="54192"/>
          <a:stretch/>
        </p:blipFill>
        <p:spPr>
          <a:xfrm>
            <a:off x="461867" y="3048517"/>
            <a:ext cx="3640015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0833" t="17864" r="26667" b="44411"/>
          <a:stretch/>
        </p:blipFill>
        <p:spPr>
          <a:xfrm>
            <a:off x="5067303" y="990600"/>
            <a:ext cx="3543297" cy="35432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0833" t="55589" r="27500" b="19261"/>
          <a:stretch/>
        </p:blipFill>
        <p:spPr>
          <a:xfrm>
            <a:off x="5067303" y="4419600"/>
            <a:ext cx="3412064" cy="23622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228600" y="152400"/>
            <a:ext cx="9144000" cy="720725"/>
          </a:xfrm>
        </p:spPr>
        <p:txBody>
          <a:bodyPr>
            <a:noAutofit/>
          </a:bodyPr>
          <a:lstStyle/>
          <a:p>
            <a:pPr algn="ctr"/>
            <a:r>
              <a:rPr lang="en-CA" altLang="en-US" sz="4800" b="1" dirty="0">
                <a:solidFill>
                  <a:srgbClr val="2449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 for Action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3333" t="55589" r="50833" b="17864"/>
          <a:stretch/>
        </p:blipFill>
        <p:spPr>
          <a:xfrm>
            <a:off x="494440" y="5111614"/>
            <a:ext cx="3607442" cy="159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00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695802"/>
            <a:ext cx="8458200" cy="684034"/>
          </a:xfrm>
        </p:spPr>
        <p:txBody>
          <a:bodyPr>
            <a:noAutofit/>
          </a:bodyPr>
          <a:lstStyle/>
          <a:p>
            <a:pPr algn="ctr"/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Suicide Prevention Continuum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(as described in the Federal Framework for Suicide Prevention)</a:t>
            </a:r>
            <a:br>
              <a:rPr lang="en-US" alt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413087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3429000" algn="ctr"/>
              </a:tabLst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2  Departments will organize their efforts along the Suicide Prevention Continuum as follows: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3429000" algn="ctr"/>
              </a:tabLst>
            </a:pPr>
            <a:endParaRPr lang="en-US" alt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Prevention: 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ctions to prevent suicidality such as programs and interventions to support Veterans’ health and well-being, financial help, research, education, family support</a:t>
            </a:r>
          </a:p>
          <a:p>
            <a:pPr lvl="1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Intervention: 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ctions when a Veteran becomes suicidal, such as screening, treatment 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support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those with suicidal thoughts and behavior,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close follow-up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hospital discharge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</a:pPr>
            <a:r>
              <a:rPr lang="en-US" altLang="en-US" sz="24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Postvention</a:t>
            </a:r>
            <a:r>
              <a:rPr lang="en-US" altLang="en-US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Actions taken in the aftermath of suicide,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QA reviews, providing support to family and other survivors, media engagement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E7D6-00FC-4F05-8D68-6F69D83B91B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160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EE8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762" y="1722046"/>
            <a:ext cx="4464185" cy="445181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4034"/>
          </a:xfrm>
        </p:spPr>
        <p:txBody>
          <a:bodyPr>
            <a:noAutofit/>
          </a:bodyPr>
          <a:lstStyle/>
          <a:p>
            <a:pPr algn="ctr"/>
            <a:r>
              <a:rPr lang="en-US" alt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Suicide Prevention Continuum</a:t>
            </a:r>
            <a:endParaRPr lang="en-US" sz="4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12875" y="1018642"/>
            <a:ext cx="4279094" cy="3150301"/>
            <a:chOff x="752749" y="-949328"/>
            <a:chExt cx="4279094" cy="2669196"/>
          </a:xfrm>
        </p:grpSpPr>
        <p:sp>
          <p:nvSpPr>
            <p:cNvPr id="8" name="Rectangle 7"/>
            <p:cNvSpPr/>
            <p:nvPr/>
          </p:nvSpPr>
          <p:spPr>
            <a:xfrm>
              <a:off x="752749" y="79373"/>
              <a:ext cx="2289294" cy="164049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2385612" y="-949328"/>
              <a:ext cx="2646231" cy="685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 kern="1200" dirty="0">
                  <a:solidFill>
                    <a:schemeClr val="tx1"/>
                  </a:solidFill>
                  <a:latin typeface="Book Antiqua" panose="02040602050305030304" pitchFamily="18" charset="0"/>
                </a:rPr>
                <a:t>PREVENTION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388014" y="4168943"/>
            <a:ext cx="2755986" cy="7296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tx1"/>
                </a:solidFill>
                <a:latin typeface="Book Antiqua" panose="02040602050305030304" pitchFamily="18" charset="0"/>
              </a:rPr>
              <a:t>INTERVENTION</a:t>
            </a:r>
            <a:endParaRPr lang="en-US" sz="2400" b="1" kern="12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38088" y="4190854"/>
            <a:ext cx="2701925" cy="6858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>
                <a:solidFill>
                  <a:schemeClr val="tx1"/>
                </a:solidFill>
                <a:latin typeface="Book Antiqua" panose="02040602050305030304" pitchFamily="18" charset="0"/>
              </a:rPr>
              <a:t>POSTVENTION</a:t>
            </a:r>
          </a:p>
        </p:txBody>
      </p:sp>
    </p:spTree>
    <p:extLst>
      <p:ext uri="{BB962C8B-B14F-4D97-AF65-F5344CB8AC3E}">
        <p14:creationId xmlns:p14="http://schemas.microsoft.com/office/powerpoint/2010/main" val="3376381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E7D6-00FC-4F05-8D68-6F69D83B91B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66" t="17864" r="49167" b="2495"/>
          <a:stretch/>
        </p:blipFill>
        <p:spPr>
          <a:xfrm>
            <a:off x="2209800" y="-65049"/>
            <a:ext cx="4953000" cy="688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78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FFSP : likelihood of suicidality or completed suicide may increase or decrease due to complex interplay of risk and protective factors</a:t>
            </a:r>
          </a:p>
          <a:p>
            <a:endParaRPr lang="en-US" sz="2400" dirty="0"/>
          </a:p>
          <a:p>
            <a:r>
              <a:rPr lang="en-US" sz="2400" dirty="0"/>
              <a:t>From this, CAF and VAC have based joint strategy and Lines of Effort on targeting our efforts  and interventions to have biggest impact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r>
              <a:rPr lang="en-US" sz="2400" b="1" dirty="0"/>
              <a:t>“Upstream” </a:t>
            </a:r>
            <a:r>
              <a:rPr lang="en-US" sz="2400" dirty="0"/>
              <a:t>efforts in keeping with:  </a:t>
            </a:r>
          </a:p>
          <a:p>
            <a:pPr lvl="1"/>
            <a:r>
              <a:rPr lang="en-US" sz="2400" dirty="0"/>
              <a:t>Determinants of well-being  (VAC) </a:t>
            </a:r>
          </a:p>
          <a:p>
            <a:pPr lvl="1"/>
            <a:r>
              <a:rPr lang="en-US" sz="2400" dirty="0"/>
              <a:t>Total health and wellness  strategy  (CAF)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282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Determinants of Well-Being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228599" y="990604"/>
          <a:ext cx="8686800" cy="55625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912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56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390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9782">
                <a:tc>
                  <a:txBody>
                    <a:bodyPr/>
                    <a:lstStyle/>
                    <a:p>
                      <a:r>
                        <a:rPr lang="en-US" sz="1200" dirty="0"/>
                        <a:t>Domains of</a:t>
                      </a:r>
                    </a:p>
                    <a:p>
                      <a:r>
                        <a:rPr lang="en-US" sz="1200" dirty="0"/>
                        <a:t>Well-Being</a:t>
                      </a:r>
                    </a:p>
                  </a:txBody>
                  <a:tcPr marL="72430" marR="72430" marT="34289" marB="342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Determinants of </a:t>
                      </a:r>
                    </a:p>
                    <a:p>
                      <a:r>
                        <a:rPr lang="en-US" sz="1200" dirty="0"/>
                        <a:t>Well-Being (Examples)</a:t>
                      </a:r>
                    </a:p>
                  </a:txBody>
                  <a:tcPr marL="72430" marR="72430" marT="34289" marB="3428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Descriptors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of </a:t>
                      </a:r>
                    </a:p>
                    <a:p>
                      <a:r>
                        <a:rPr lang="en-US" sz="1200" dirty="0"/>
                        <a:t>Well-Being (Examples)</a:t>
                      </a:r>
                    </a:p>
                  </a:txBody>
                  <a:tcPr marL="72430" marR="72430" marT="34289" marB="3428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7846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590F16"/>
                          </a:solidFill>
                        </a:rPr>
                        <a:t>Employment</a:t>
                      </a:r>
                      <a:r>
                        <a:rPr lang="en-US" sz="1200" b="1" baseline="0" dirty="0">
                          <a:solidFill>
                            <a:srgbClr val="590F16"/>
                          </a:solidFill>
                        </a:rPr>
                        <a:t> or other </a:t>
                      </a:r>
                      <a:r>
                        <a:rPr lang="en-US" sz="1200" b="1" dirty="0">
                          <a:solidFill>
                            <a:srgbClr val="590F16"/>
                          </a:solidFill>
                        </a:rPr>
                        <a:t>activity</a:t>
                      </a:r>
                    </a:p>
                  </a:txBody>
                  <a:tcPr marL="72430" marR="72430" marT="34289" marB="342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590F16"/>
                          </a:solidFill>
                        </a:rPr>
                        <a:t>Workplace</a:t>
                      </a:r>
                      <a:r>
                        <a:rPr lang="en-US" sz="1200" baseline="0" dirty="0">
                          <a:solidFill>
                            <a:srgbClr val="590F16"/>
                          </a:solidFill>
                        </a:rPr>
                        <a:t> environment, Economy, Job preparation</a:t>
                      </a:r>
                      <a:endParaRPr lang="en-US" sz="1200" dirty="0">
                        <a:solidFill>
                          <a:srgbClr val="590F16"/>
                        </a:solidFill>
                      </a:endParaRPr>
                    </a:p>
                  </a:txBody>
                  <a:tcPr marL="72430" marR="72430" marT="34289" marB="34289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590F16"/>
                          </a:solidFill>
                        </a:rPr>
                        <a:t>Engaged</a:t>
                      </a:r>
                      <a:r>
                        <a:rPr lang="en-US" sz="1200" baseline="0" dirty="0">
                          <a:solidFill>
                            <a:srgbClr val="590F16"/>
                          </a:solidFill>
                        </a:rPr>
                        <a:t> in activities that are beneficial and meaningful to them</a:t>
                      </a:r>
                      <a:endParaRPr lang="en-US" sz="1200" dirty="0">
                        <a:solidFill>
                          <a:srgbClr val="590F16"/>
                        </a:solidFill>
                      </a:endParaRPr>
                    </a:p>
                  </a:txBody>
                  <a:tcPr marL="72430" marR="72430" marT="34289" marB="3428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7846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590F16"/>
                          </a:solidFill>
                        </a:rPr>
                        <a:t>Finances</a:t>
                      </a:r>
                    </a:p>
                  </a:txBody>
                  <a:tcPr marL="72430" marR="72430" marT="34289" marB="342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590F16"/>
                          </a:solidFill>
                        </a:rPr>
                        <a:t>Income, Financial planning, Financial support</a:t>
                      </a:r>
                      <a:r>
                        <a:rPr lang="en-US" sz="1200" baseline="0" dirty="0">
                          <a:solidFill>
                            <a:srgbClr val="590F16"/>
                          </a:solidFill>
                        </a:rPr>
                        <a:t> programs</a:t>
                      </a:r>
                      <a:endParaRPr lang="en-US" sz="1200" dirty="0">
                        <a:solidFill>
                          <a:srgbClr val="590F16"/>
                        </a:solidFill>
                      </a:endParaRPr>
                    </a:p>
                  </a:txBody>
                  <a:tcPr marL="72430" marR="72430" marT="34289" marB="3428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590F16"/>
                          </a:solidFill>
                        </a:rPr>
                        <a:t>Financially</a:t>
                      </a:r>
                      <a:r>
                        <a:rPr lang="en-US" sz="1200" baseline="0" dirty="0">
                          <a:solidFill>
                            <a:srgbClr val="590F16"/>
                          </a:solidFill>
                        </a:rPr>
                        <a:t> secure</a:t>
                      </a:r>
                      <a:endParaRPr lang="en-US" sz="1200" dirty="0">
                        <a:solidFill>
                          <a:srgbClr val="590F16"/>
                        </a:solidFill>
                      </a:endParaRPr>
                    </a:p>
                  </a:txBody>
                  <a:tcPr marL="72430" marR="72430" marT="34289" marB="3428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7846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590F16"/>
                          </a:solidFill>
                        </a:rPr>
                        <a:t>Health</a:t>
                      </a:r>
                    </a:p>
                  </a:txBody>
                  <a:tcPr marL="72430" marR="72430" marT="34289" marB="342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590F16"/>
                          </a:solidFill>
                        </a:rPr>
                        <a:t>All the</a:t>
                      </a:r>
                      <a:r>
                        <a:rPr lang="en-US" sz="1200" baseline="0" dirty="0">
                          <a:solidFill>
                            <a:srgbClr val="590F16"/>
                          </a:solidFill>
                        </a:rPr>
                        <a:t> determinants of health (see WHO and PHAC lists)</a:t>
                      </a:r>
                      <a:endParaRPr lang="en-US" sz="1200" dirty="0">
                        <a:solidFill>
                          <a:srgbClr val="590F16"/>
                        </a:solidFill>
                      </a:endParaRPr>
                    </a:p>
                  </a:txBody>
                  <a:tcPr marL="72430" marR="72430" marT="34289" marB="3428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solidFill>
                            <a:srgbClr val="590F16"/>
                          </a:solidFill>
                        </a:rPr>
                        <a:t>Functioning  well physically, mentally, socially and spiritually</a:t>
                      </a:r>
                      <a:endParaRPr lang="en-US" sz="1200" dirty="0">
                        <a:solidFill>
                          <a:srgbClr val="590F16"/>
                        </a:solidFill>
                      </a:endParaRPr>
                    </a:p>
                  </a:txBody>
                  <a:tcPr marL="72430" marR="72430" marT="34289" marB="3428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3783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590F16"/>
                          </a:solidFill>
                        </a:rPr>
                        <a:t>Life</a:t>
                      </a:r>
                      <a:r>
                        <a:rPr lang="en-US" sz="1200" b="1" baseline="0" dirty="0">
                          <a:solidFill>
                            <a:srgbClr val="590F16"/>
                          </a:solidFill>
                        </a:rPr>
                        <a:t> Skills</a:t>
                      </a:r>
                      <a:endParaRPr lang="en-US" sz="1200" b="1" dirty="0">
                        <a:solidFill>
                          <a:srgbClr val="590F16"/>
                        </a:solidFill>
                      </a:endParaRPr>
                    </a:p>
                  </a:txBody>
                  <a:tcPr marL="72430" marR="72430" marT="34289" marB="342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590F16"/>
                          </a:solidFill>
                        </a:rPr>
                        <a:t>Identity counselling, Resiliency</a:t>
                      </a:r>
                      <a:r>
                        <a:rPr lang="en-US" sz="1200" baseline="0" dirty="0">
                          <a:solidFill>
                            <a:srgbClr val="590F16"/>
                          </a:solidFill>
                        </a:rPr>
                        <a:t> training, Financial management training</a:t>
                      </a:r>
                      <a:endParaRPr lang="en-US" sz="1200" dirty="0">
                        <a:solidFill>
                          <a:srgbClr val="590F16"/>
                        </a:solidFill>
                      </a:endParaRPr>
                    </a:p>
                  </a:txBody>
                  <a:tcPr marL="72430" marR="72430" marT="34289" marB="3428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590F16"/>
                          </a:solidFill>
                        </a:rPr>
                        <a:t>Able to adapt, manage and cope in military and civilian life</a:t>
                      </a:r>
                    </a:p>
                  </a:txBody>
                  <a:tcPr marL="72430" marR="72430" marT="34289" marB="3428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96966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590F16"/>
                          </a:solidFill>
                        </a:rPr>
                        <a:t>Social Integration</a:t>
                      </a:r>
                    </a:p>
                  </a:txBody>
                  <a:tcPr marL="72430" marR="72430" marT="34289" marB="342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590F16"/>
                          </a:solidFill>
                        </a:rPr>
                        <a:t>Social services, Family services, Social support networks, Community services</a:t>
                      </a:r>
                    </a:p>
                  </a:txBody>
                  <a:tcPr marL="72430" marR="72430" marT="34289" marB="3428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590F16"/>
                          </a:solidFill>
                        </a:rPr>
                        <a:t>In mutually</a:t>
                      </a:r>
                      <a:r>
                        <a:rPr lang="en-US" sz="1200" baseline="0" dirty="0">
                          <a:solidFill>
                            <a:srgbClr val="590F16"/>
                          </a:solidFill>
                        </a:rPr>
                        <a:t> supportive social relationships and engaged in their community</a:t>
                      </a:r>
                      <a:endParaRPr lang="en-US" sz="1200" dirty="0">
                        <a:solidFill>
                          <a:srgbClr val="590F16"/>
                        </a:solidFill>
                      </a:endParaRPr>
                    </a:p>
                  </a:txBody>
                  <a:tcPr marL="72430" marR="72430" marT="34289" marB="3428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7846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590F16"/>
                          </a:solidFill>
                        </a:rPr>
                        <a:t>Housing (Physical environment)</a:t>
                      </a:r>
                    </a:p>
                  </a:txBody>
                  <a:tcPr marL="72430" marR="72430" marT="34289" marB="342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590F16"/>
                          </a:solidFill>
                        </a:rPr>
                        <a:t>Home financing, Housing, shelter</a:t>
                      </a:r>
                    </a:p>
                  </a:txBody>
                  <a:tcPr marL="72430" marR="72430" marT="34289" marB="3428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590F16"/>
                          </a:solidFill>
                        </a:rPr>
                        <a:t>Living in saf</a:t>
                      </a:r>
                      <a:r>
                        <a:rPr lang="en-US" sz="1200" baseline="0" dirty="0">
                          <a:solidFill>
                            <a:srgbClr val="590F16"/>
                          </a:solidFill>
                        </a:rPr>
                        <a:t>e and stable housing</a:t>
                      </a:r>
                      <a:endParaRPr lang="en-US" sz="1200" dirty="0">
                        <a:solidFill>
                          <a:srgbClr val="590F16"/>
                        </a:solidFill>
                      </a:endParaRPr>
                    </a:p>
                  </a:txBody>
                  <a:tcPr marL="72430" marR="72430" marT="34289" marB="3428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5068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590F16"/>
                          </a:solidFill>
                        </a:rPr>
                        <a:t>Culture</a:t>
                      </a:r>
                    </a:p>
                  </a:txBody>
                  <a:tcPr marL="72430" marR="72430" marT="34289" marB="342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590F16"/>
                          </a:solidFill>
                        </a:rPr>
                        <a:t>Customs and traditions, Beliefs,</a:t>
                      </a:r>
                      <a:r>
                        <a:rPr lang="en-US" sz="1200" baseline="0" dirty="0">
                          <a:solidFill>
                            <a:srgbClr val="590F16"/>
                          </a:solidFill>
                        </a:rPr>
                        <a:t>  CAF and VAC Recognition Activities</a:t>
                      </a:r>
                      <a:endParaRPr lang="en-US" sz="1200" dirty="0">
                        <a:solidFill>
                          <a:srgbClr val="590F16"/>
                        </a:solidFill>
                      </a:endParaRPr>
                    </a:p>
                  </a:txBody>
                  <a:tcPr marL="72430" marR="72430" marT="34289" marB="3428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590F16"/>
                          </a:solidFill>
                        </a:rPr>
                        <a:t>Understood</a:t>
                      </a:r>
                      <a:r>
                        <a:rPr lang="en-US" sz="1200" baseline="0" dirty="0">
                          <a:solidFill>
                            <a:srgbClr val="590F16"/>
                          </a:solidFill>
                        </a:rPr>
                        <a:t> and valued by Canadians</a:t>
                      </a:r>
                      <a:endParaRPr lang="en-US" sz="1200" dirty="0">
                        <a:solidFill>
                          <a:srgbClr val="590F16"/>
                        </a:solidFill>
                      </a:endParaRPr>
                    </a:p>
                  </a:txBody>
                  <a:tcPr marL="72430" marR="72430" marT="34289" marB="3428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139667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41815</TotalTime>
  <Words>693</Words>
  <Application>Microsoft Office PowerPoint</Application>
  <PresentationFormat>On-screen Show (4:3)</PresentationFormat>
  <Paragraphs>125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ＭＳ Ｐゴシック</vt:lpstr>
      <vt:lpstr>ＭＳ Ｐゴシック</vt:lpstr>
      <vt:lpstr>Arial</vt:lpstr>
      <vt:lpstr>Arial Rounded MT Bold</vt:lpstr>
      <vt:lpstr>Book Antiqua</vt:lpstr>
      <vt:lpstr>Calibri</vt:lpstr>
      <vt:lpstr>Calibri Light</vt:lpstr>
      <vt:lpstr>Times New Roman</vt:lpstr>
      <vt:lpstr>Custom Design</vt:lpstr>
      <vt:lpstr>Office Theme</vt:lpstr>
      <vt:lpstr> Presentation for Minister of Veterans Affairs Mental Health Advisory Group   </vt:lpstr>
      <vt:lpstr>PowerPoint Presentation</vt:lpstr>
      <vt:lpstr>Building Blocks   of the   Suicide Prevention Strategy</vt:lpstr>
      <vt:lpstr>Framework for Action</vt:lpstr>
      <vt:lpstr> The Suicide Prevention Continuum (as described in the Federal Framework for Suicide Prevention) </vt:lpstr>
      <vt:lpstr> The Suicide Prevention Continuum</vt:lpstr>
      <vt:lpstr>PowerPoint Presentation</vt:lpstr>
      <vt:lpstr>PowerPoint Presentation</vt:lpstr>
      <vt:lpstr>Determinants of Well-Being</vt:lpstr>
      <vt:lpstr>PowerPoint Presentation</vt:lpstr>
      <vt:lpstr>One Overarching Strategic Framework   Two Action Plans….   Joint  Military-Civilian Transition </vt:lpstr>
      <vt:lpstr>PowerPoint Presentation</vt:lpstr>
      <vt:lpstr>VAC Suicide Prevention Strategy Action Plan (SPS AP)</vt:lpstr>
      <vt:lpstr>PowerPoint Presentation</vt:lpstr>
      <vt:lpstr>Currently Exploring…</vt:lpstr>
      <vt:lpstr>PowerPoint Presentation</vt:lpstr>
      <vt:lpstr>Updates on the Action Plan (see handout)</vt:lpstr>
      <vt:lpstr>PowerPoint Presentation</vt:lpstr>
    </vt:vector>
  </TitlesOfParts>
  <Company>Veterans Affairs Canada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SLSAMSON</dc:creator>
  <cp:lastModifiedBy>Natasha L MacNevin</cp:lastModifiedBy>
  <cp:revision>1057</cp:revision>
  <cp:lastPrinted>2018-03-28T16:43:00Z</cp:lastPrinted>
  <dcterms:created xsi:type="dcterms:W3CDTF">2011-04-07T11:20:50Z</dcterms:created>
  <dcterms:modified xsi:type="dcterms:W3CDTF">2018-03-28T16:44:12Z</dcterms:modified>
</cp:coreProperties>
</file>